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3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24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60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0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32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0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2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4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8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2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22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7B19-208E-406E-A7F2-26C1F9E2BC5E}" type="datetimeFigureOut">
              <a:rPr lang="pl-PL" smtClean="0"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48CB-B16D-4FD3-A9BD-8E839A40BF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2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sVcm_oOk4" TargetMode="External"/><Relationship Id="rId2" Type="http://schemas.openxmlformats.org/officeDocument/2006/relationships/hyperlink" Target="http://www.youtube.com/watch?v=S-VxzE5npY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xjvB9XI3b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B050"/>
                </a:solidFill>
              </a:rPr>
              <a:t>Międzynarodowe formy ochrony przyrody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250979" cy="230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1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Organizacje pozarządowe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 -inicjatywa społeczna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Międzynarodowa Unia Ochrony Przyrody IUCN </a:t>
            </a:r>
            <a:r>
              <a:rPr lang="pl-PL" dirty="0" smtClean="0"/>
              <a:t>-  międzynarodowa organizacja zajmująca się ochroną przyrody założona w 1948 roku jako pierwsza światowa organizacja skupiona na problemach środowiska naturalnego. </a:t>
            </a:r>
          </a:p>
          <a:p>
            <a:r>
              <a:rPr lang="pl-PL" dirty="0" smtClean="0"/>
              <a:t>Misją IUCN jest wpływanie, zachęcanie i pomaganie społeczeństwom całego świata w dziele ochrony integralności i różnorodności przyrody oraz osiągnięcie sprawiedliwego i ekologicznie zrównoważonego korzystania z zasobów naturalnych.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88" y="4941168"/>
            <a:ext cx="201311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5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Organizacje pozarządowe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 -inicjatywa społeczna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Światowy Fundusz na rzecz Przyrody WWF </a:t>
            </a:r>
            <a:r>
              <a:rPr lang="pl-PL" dirty="0" smtClean="0"/>
              <a:t>(</a:t>
            </a:r>
            <a:r>
              <a:rPr lang="en-US" dirty="0" smtClean="0"/>
              <a:t>World Wide Fund for Nature </a:t>
            </a:r>
            <a:r>
              <a:rPr lang="pl-PL" dirty="0" smtClean="0"/>
              <a:t>)- organizacja pozarządowa i ekologiczna o charakterze międzynarodowym powstała w 1961 roku.</a:t>
            </a:r>
          </a:p>
          <a:p>
            <a:r>
              <a:rPr lang="pl-PL" dirty="0" smtClean="0"/>
              <a:t> Misją WWF jest powstrzymanie degradacji środowiska naturalnego Ziemi i stworzenie przyszłości, w której ludzie                         będą żyli w harmonii z przyrodą. 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419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Organizacje pozarządowe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 -inicjatywa społeczna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Greenpeace</a:t>
            </a:r>
            <a:r>
              <a:rPr lang="pl-PL" dirty="0" smtClean="0"/>
              <a:t> - to organizacja kampanii edukacyjnej, pokojowej, protestów i happeningów, mający na celu zmianę świadomości ekologicznej społeczeństw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18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9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2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Filmy do obejrzenia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>
                <a:hlinkClick r:id="rId2"/>
              </a:rPr>
              <a:t>www.youtube.com/watch?v=S-VxzE5npYQ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://www.youtube.com/watch?v=-</a:t>
            </a:r>
            <a:r>
              <a:rPr lang="pl-PL" dirty="0" smtClean="0">
                <a:hlinkClick r:id="rId3"/>
              </a:rPr>
              <a:t>TsVcm_oOk4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>
                <a:hlinkClick r:id="rId4"/>
              </a:rPr>
              <a:t>https://www.youtube.com/watch?v=MxjvB9XI3bM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472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B050"/>
                </a:solidFill>
              </a:rPr>
              <a:t>Międzynarodowe inicjatywy w zakresie ochrony przyrody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</a:rPr>
              <a:t>dzielimy na 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>
                <a:solidFill>
                  <a:srgbClr val="00B050"/>
                </a:solidFill>
              </a:rPr>
              <a:t>rządowe</a:t>
            </a:r>
            <a:r>
              <a:rPr lang="pl-PL" dirty="0" smtClean="0"/>
              <a:t> - zawierają porozumienie i konwencje o zasięgu światowym lub mniejszym np. europejskim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00B050"/>
                </a:solidFill>
              </a:rPr>
              <a:t>pozarządowe</a:t>
            </a:r>
            <a:r>
              <a:rPr lang="pl-PL" dirty="0" smtClean="0"/>
              <a:t> - to działania na rzecz ochrony przyrody podejmowane przez organizacje pozarządowe lub niezależne stowarzyszenia  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5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B050"/>
                </a:solidFill>
              </a:rPr>
              <a:t>Inicjatywy rządowe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92896"/>
            <a:ext cx="8229600" cy="4088431"/>
          </a:xfrm>
        </p:spPr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r>
              <a:rPr lang="pl-PL" dirty="0" smtClean="0">
                <a:solidFill>
                  <a:srgbClr val="00B050"/>
                </a:solidFill>
              </a:rPr>
              <a:t>Konwencja ramsarska </a:t>
            </a:r>
            <a:r>
              <a:rPr lang="pl-PL" dirty="0" smtClean="0"/>
              <a:t>- konwencja o obszarach wodno-błotnych mających znaczenie międzynarodowe, zwłaszcza jako środowisko życiowe ptactwa wodnego.</a:t>
            </a:r>
          </a:p>
          <a:p>
            <a:r>
              <a:rPr lang="pl-PL" dirty="0"/>
              <a:t>c</a:t>
            </a:r>
            <a:r>
              <a:rPr lang="pl-PL" dirty="0" smtClean="0"/>
              <a:t>elem </a:t>
            </a:r>
            <a:r>
              <a:rPr lang="pl-PL" dirty="0"/>
              <a:t>k</a:t>
            </a:r>
            <a:r>
              <a:rPr lang="pl-PL" dirty="0" smtClean="0"/>
              <a:t>onwencji </a:t>
            </a:r>
            <a:r>
              <a:rPr lang="pl-PL" dirty="0"/>
              <a:t>r</a:t>
            </a:r>
            <a:r>
              <a:rPr lang="pl-PL" dirty="0" smtClean="0"/>
              <a:t>amsarskiej jest ochrona               i zrównoważone użytkowanie wszystkich mokradeł poprzez działania na szczeblu krajowym i lokalnym oraz współpracę międzynarodową. Działania te stanowią wkład w osiągnięcie zrównoważonego rozwoju na całym świecie.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1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rgbClr val="00B050"/>
                </a:solidFill>
              </a:rPr>
              <a:t>Inicjatywy rządowe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</a:t>
            </a:r>
            <a:r>
              <a:rPr lang="pl-PL" dirty="0" smtClean="0">
                <a:solidFill>
                  <a:srgbClr val="00B050"/>
                </a:solidFill>
              </a:rPr>
              <a:t>onwencja CITES </a:t>
            </a:r>
            <a:r>
              <a:rPr lang="pl-PL" dirty="0" smtClean="0"/>
              <a:t>- międzynarodowy układ ograniczający transgraniczny handel różnymi gatunkami roślin i zwierząt oraz wytworzonymi z nich produktami.</a:t>
            </a:r>
          </a:p>
          <a:p>
            <a:r>
              <a:rPr lang="pl-PL" dirty="0"/>
              <a:t>k</a:t>
            </a:r>
            <a:r>
              <a:rPr lang="pl-PL" dirty="0" smtClean="0">
                <a:solidFill>
                  <a:srgbClr val="00B050"/>
                </a:solidFill>
              </a:rPr>
              <a:t>onwencja bońska </a:t>
            </a:r>
            <a:r>
              <a:rPr lang="pl-PL" dirty="0" smtClean="0"/>
              <a:t>- to konwencja o ochronie wędrownych gatunków dziki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" y="253234"/>
            <a:ext cx="2074112" cy="11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627934" cy="21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Międzynarodowe obszary chronione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40000" lnSpcReduction="20000"/>
          </a:bodyPr>
          <a:lstStyle/>
          <a:p>
            <a:endParaRPr lang="pl-PL" sz="4200" dirty="0" smtClean="0"/>
          </a:p>
          <a:p>
            <a:pPr marL="0" indent="0">
              <a:buNone/>
            </a:pPr>
            <a:r>
              <a:rPr lang="pl-PL" sz="7000" dirty="0" smtClean="0"/>
              <a:t>Obszarów Chronionych (IUCN World Commission on Protected Areas – WCPA) definiuje następujące kategorie obszarów chronionych: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•I a – Ścisły rezerwat przyrody 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•I b – Obszar naturalny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•II – Park narodowy 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•III – Pomnik przyrody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•IV – Obszar ochrony siedliskowej/gatunkowej </a:t>
            </a:r>
          </a:p>
          <a:p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•V – Obszar chronionego krajobrazu/morza 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4200" dirty="0" smtClean="0"/>
              <a:t>•VI – Obszar chroniony o użytkowanych zasobach </a:t>
            </a:r>
          </a:p>
          <a:p>
            <a:endParaRPr lang="pl-PL" sz="4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32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Rezerwat biosfery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wyznaczony obszar chroniony zawierający cenne zasoby przyrodnicze. Rezerwaty biosfery na świecie powstały w ramach programu UNESCO MAB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03"/>
            <a:ext cx="1554164" cy="16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84376" cy="25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96" y="4149080"/>
            <a:ext cx="4192191" cy="23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8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R</a:t>
            </a:r>
            <a:r>
              <a:rPr lang="pl-PL" dirty="0" smtClean="0">
                <a:solidFill>
                  <a:srgbClr val="00B050"/>
                </a:solidFill>
              </a:rPr>
              <a:t>ezerwat biosfery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obejmuje mozaikę ekosystemów. </a:t>
            </a:r>
          </a:p>
          <a:p>
            <a:r>
              <a:rPr lang="pl-PL" dirty="0" smtClean="0"/>
              <a:t>w ramach tych rezerwatów znajdują się ekosystemy reprezentatywne dla głównych biomów danego kraju. </a:t>
            </a:r>
          </a:p>
          <a:p>
            <a:r>
              <a:rPr lang="pl-PL" dirty="0" smtClean="0"/>
              <a:t>celem powstania tych rezerwatów jest stworzenie miejsc ochrony, obserwacji i badań.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10" y="4941168"/>
            <a:ext cx="2595265" cy="17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52" y="1886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W ramach każdego rezerwatu tego typu wyróżnia się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strefę centralną (core zone), </a:t>
            </a:r>
          </a:p>
          <a:p>
            <a:r>
              <a:rPr lang="pl-PL" dirty="0" smtClean="0"/>
              <a:t>buforową (buffer zone),                                    czyli zabezpieczającą </a:t>
            </a:r>
            <a:endParaRPr lang="pl-PL" dirty="0"/>
          </a:p>
          <a:p>
            <a:r>
              <a:rPr lang="pl-PL" dirty="0" smtClean="0"/>
              <a:t>przejściową                                              (transition zone). 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38" y="2852936"/>
            <a:ext cx="3998546" cy="39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5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 Europejska sieć ekologiczna 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Natura 2000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pl-PL" sz="5100" dirty="0" smtClean="0"/>
          </a:p>
          <a:p>
            <a:r>
              <a:rPr lang="pl-PL" sz="5100" dirty="0" smtClean="0">
                <a:solidFill>
                  <a:srgbClr val="00B050"/>
                </a:solidFill>
              </a:rPr>
              <a:t> Europejska sieć ekologiczna Natura 2000 </a:t>
            </a:r>
            <a:r>
              <a:rPr lang="pl-PL" sz="5100" dirty="0" smtClean="0"/>
              <a:t>- to  program sieci obszarów objętych ochroną przyrody na terytorium Unii Europejskiej. </a:t>
            </a:r>
          </a:p>
          <a:p>
            <a:r>
              <a:rPr lang="pl-PL" sz="5100" dirty="0" smtClean="0"/>
              <a:t>Celem programu jest zachowanie określonych typów siedlisk przyrodniczych oraz gatunków, które uważane są za cenne i zagrożone w skali całej Europy. </a:t>
            </a:r>
          </a:p>
          <a:p>
            <a:r>
              <a:rPr lang="pl-PL" sz="5100" dirty="0" smtClean="0"/>
              <a:t>Wspólne działanie na rzecz zachowania dziedzictwa przyrodniczego Europy w oparciu o jednolite prawo ma na celu optymalizację kosztów i spotęgowanie korzystnych dla środowiska efektów. </a:t>
            </a:r>
          </a:p>
          <a:p>
            <a:pPr marL="0" indent="0">
              <a:buNone/>
            </a:pPr>
            <a:endParaRPr lang="pl-PL" sz="5100" dirty="0" smtClean="0"/>
          </a:p>
          <a:p>
            <a:pPr marL="0" indent="0">
              <a:buNone/>
            </a:pPr>
            <a:r>
              <a:rPr lang="pl-PL" sz="5100" dirty="0" smtClean="0"/>
              <a:t>Dzielimy na :</a:t>
            </a:r>
          </a:p>
          <a:p>
            <a:pPr marL="0" indent="0">
              <a:buNone/>
            </a:pPr>
            <a:endParaRPr lang="pl-PL" sz="5100" dirty="0" smtClean="0"/>
          </a:p>
          <a:p>
            <a:pPr marL="0" indent="0">
              <a:buNone/>
            </a:pPr>
            <a:r>
              <a:rPr lang="pl-PL" sz="5100" dirty="0" smtClean="0"/>
              <a:t>•obszary specjalnej ochrony ptaków </a:t>
            </a:r>
          </a:p>
          <a:p>
            <a:pPr marL="0" indent="0">
              <a:buNone/>
            </a:pPr>
            <a:endParaRPr lang="pl-PL" sz="5100" dirty="0" smtClean="0"/>
          </a:p>
          <a:p>
            <a:pPr marL="0" indent="0">
              <a:buNone/>
            </a:pPr>
            <a:r>
              <a:rPr lang="pl-PL" sz="5100" dirty="0" smtClean="0"/>
              <a:t>•specjalne obszary ochrony siedlisk 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06" y="3933056"/>
            <a:ext cx="30168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05" y="260648"/>
            <a:ext cx="3714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76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476</Words>
  <Application>Microsoft Office PowerPoint</Application>
  <PresentationFormat>Pokaz na ekranie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 Międzynarodowe formy ochrony przyrody   </vt:lpstr>
      <vt:lpstr> Międzynarodowe inicjatywy w zakresie ochrony przyrody dzielimy na :   </vt:lpstr>
      <vt:lpstr> Inicjatywy rządowe   </vt:lpstr>
      <vt:lpstr>Inicjatywy rządowe </vt:lpstr>
      <vt:lpstr> Międzynarodowe obszary chronione   </vt:lpstr>
      <vt:lpstr>Rezerwat biosfery </vt:lpstr>
      <vt:lpstr>Rezerwat biosfery </vt:lpstr>
      <vt:lpstr>W ramach każdego rezerwatu tego typu wyróżnia się   </vt:lpstr>
      <vt:lpstr> Europejska sieć ekologiczna  Natura 2000</vt:lpstr>
      <vt:lpstr>Organizacje pozarządowe  -inicjatywa społeczna  </vt:lpstr>
      <vt:lpstr>Organizacje pozarządowe  -inicjatywa społeczna </vt:lpstr>
      <vt:lpstr>Organizacje pozarządowe  -inicjatywa społeczna </vt:lpstr>
      <vt:lpstr>Filmy do obejrzenia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Międzynarodowe formy ochrony przyrody</dc:title>
  <dc:creator>Aga</dc:creator>
  <cp:lastModifiedBy>Admin</cp:lastModifiedBy>
  <cp:revision>8</cp:revision>
  <dcterms:created xsi:type="dcterms:W3CDTF">2019-05-28T16:54:47Z</dcterms:created>
  <dcterms:modified xsi:type="dcterms:W3CDTF">2020-05-15T14:24:49Z</dcterms:modified>
</cp:coreProperties>
</file>